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1" r:id="rId6"/>
    <p:sldId id="273" r:id="rId7"/>
    <p:sldId id="260" r:id="rId8"/>
    <p:sldId id="264" r:id="rId9"/>
    <p:sldId id="263" r:id="rId10"/>
    <p:sldId id="265" r:id="rId11"/>
    <p:sldId id="266" r:id="rId12"/>
    <p:sldId id="274" r:id="rId13"/>
    <p:sldId id="267" r:id="rId14"/>
    <p:sldId id="268" r:id="rId15"/>
    <p:sldId id="269"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889" autoAdjust="0"/>
  </p:normalViewPr>
  <p:slideViewPr>
    <p:cSldViewPr snapToGrid="0">
      <p:cViewPr varScale="1">
        <p:scale>
          <a:sx n="79" d="100"/>
          <a:sy n="79" d="100"/>
        </p:scale>
        <p:origin x="82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863960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511689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9617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05110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30307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6853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03297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5333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23195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193571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2026-03-05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52953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19AB9B-05B9-42AB-ABDA-A569C4EF7CA5}" type="datetimeFigureOut">
              <a:rPr lang="zh-CN" altLang="en-US" smtClean="0"/>
              <a:t>2026-03-05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7940192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94A12EC-5FEC-F23B-CF5A-29878EC674F5}"/>
              </a:ext>
            </a:extLst>
          </p:cNvPr>
          <p:cNvPicPr>
            <a:picLocks noChangeAspect="1"/>
          </p:cNvPicPr>
          <p:nvPr/>
        </p:nvPicPr>
        <p:blipFill>
          <a:blip r:embed="rId3"/>
          <a:stretch>
            <a:fillRect/>
          </a:stretch>
        </p:blipFill>
        <p:spPr>
          <a:xfrm>
            <a:off x="107004" y="218243"/>
            <a:ext cx="2251092" cy="900437"/>
          </a:xfrm>
          <a:prstGeom prst="rect">
            <a:avLst/>
          </a:prstGeom>
        </p:spPr>
      </p:pic>
      <p:sp>
        <p:nvSpPr>
          <p:cNvPr id="3" name="标题 2">
            <a:extLst>
              <a:ext uri="{FF2B5EF4-FFF2-40B4-BE49-F238E27FC236}">
                <a16:creationId xmlns:a16="http://schemas.microsoft.com/office/drawing/2014/main" id="{29328DAC-86D3-25BB-E7ED-6BE794427CE9}"/>
              </a:ext>
            </a:extLst>
          </p:cNvPr>
          <p:cNvSpPr>
            <a:spLocks noGrp="1"/>
          </p:cNvSpPr>
          <p:nvPr>
            <p:ph type="ctrTitle"/>
          </p:nvPr>
        </p:nvSpPr>
        <p:spPr>
          <a:xfrm>
            <a:off x="1524000" y="1381328"/>
            <a:ext cx="9144000" cy="1306654"/>
          </a:xfrm>
        </p:spPr>
        <p:txBody>
          <a:bodyPr/>
          <a:lstStyle/>
          <a:p>
            <a:r>
              <a:rPr lang="zh-CN" altLang="en-US" dirty="0">
                <a:latin typeface="宋体" panose="02010600030101010101" pitchFamily="2" charset="-122"/>
                <a:ea typeface="宋体" panose="02010600030101010101" pitchFamily="2" charset="-122"/>
              </a:rPr>
              <a:t>项目名称</a:t>
            </a:r>
          </a:p>
        </p:txBody>
      </p:sp>
      <p:sp>
        <p:nvSpPr>
          <p:cNvPr id="5" name="副标题 4">
            <a:extLst>
              <a:ext uri="{FF2B5EF4-FFF2-40B4-BE49-F238E27FC236}">
                <a16:creationId xmlns:a16="http://schemas.microsoft.com/office/drawing/2014/main" id="{3705CA37-85F1-7C7F-409D-9661CC0EFF0A}"/>
              </a:ext>
            </a:extLst>
          </p:cNvPr>
          <p:cNvSpPr>
            <a:spLocks noGrp="1"/>
          </p:cNvSpPr>
          <p:nvPr>
            <p:ph type="subTitle" idx="1"/>
          </p:nvPr>
        </p:nvSpPr>
        <p:spPr>
          <a:xfrm>
            <a:off x="2616740" y="3342138"/>
            <a:ext cx="8051260" cy="1655762"/>
          </a:xfrm>
        </p:spPr>
        <p:txBody>
          <a:bodyPr>
            <a:noAutofit/>
          </a:bodyPr>
          <a:lstStyle/>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申  办  方：</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en-US" altLang="zh-CN" sz="2800" b="1" dirty="0">
                <a:solidFill>
                  <a:schemeClr val="tx1">
                    <a:lumMod val="50000"/>
                  </a:schemeClr>
                </a:solidFill>
                <a:latin typeface="宋体" panose="02010600030101010101" pitchFamily="2" charset="-122"/>
                <a:ea typeface="宋体" panose="02010600030101010101" pitchFamily="2" charset="-122"/>
              </a:rPr>
              <a:t>CRO</a:t>
            </a:r>
            <a:r>
              <a:rPr lang="zh-CN" altLang="en-US" sz="2800" b="1" dirty="0">
                <a:solidFill>
                  <a:schemeClr val="tx1">
                    <a:lumMod val="50000"/>
                  </a:schemeClr>
                </a:solidFill>
                <a:latin typeface="宋体" panose="02010600030101010101" pitchFamily="2" charset="-122"/>
                <a:ea typeface="宋体" panose="02010600030101010101" pitchFamily="2" charset="-122"/>
              </a:rPr>
              <a:t>公司：</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本中心</a:t>
            </a:r>
            <a:r>
              <a:rPr lang="en-US" altLang="zh-CN" sz="2800" b="1" dirty="0">
                <a:solidFill>
                  <a:schemeClr val="tx1">
                    <a:lumMod val="50000"/>
                  </a:schemeClr>
                </a:solidFill>
                <a:latin typeface="宋体" panose="02010600030101010101" pitchFamily="2" charset="-122"/>
                <a:ea typeface="宋体" panose="02010600030101010101" pitchFamily="2" charset="-122"/>
              </a:rPr>
              <a:t>PI</a:t>
            </a:r>
            <a:r>
              <a:rPr lang="zh-CN" altLang="en-US" sz="2800" b="1" dirty="0">
                <a:solidFill>
                  <a:schemeClr val="tx1">
                    <a:lumMod val="50000"/>
                  </a:schemeClr>
                </a:solidFill>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83712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2D3DE-9670-42DC-13AB-DF63D0364C1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29AD63D-A3BD-EFFD-7A36-F4AA83372D7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18014D4D-83EB-44D0-CAE6-1692490D1E3B}"/>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6730B15-3BFC-CE14-E523-8ED1509458BE}"/>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6</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患者终止</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退出标准</a:t>
            </a:r>
          </a:p>
        </p:txBody>
      </p:sp>
    </p:spTree>
    <p:extLst>
      <p:ext uri="{BB962C8B-B14F-4D97-AF65-F5344CB8AC3E}">
        <p14:creationId xmlns:p14="http://schemas.microsoft.com/office/powerpoint/2010/main" val="3624371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44D31-5C79-B941-1DEA-C4467CB8C05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5E8034D-9659-6FFE-C5D6-6FFE97E8954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C93BC2E-C55C-BA08-EEEC-1763A60D05C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1C1F0BD2-7956-C20D-7CD4-65759FF8DB28}"/>
              </a:ext>
            </a:extLst>
          </p:cNvPr>
          <p:cNvSpPr txBox="1"/>
          <p:nvPr/>
        </p:nvSpPr>
        <p:spPr>
          <a:xfrm>
            <a:off x="426945" y="1683772"/>
            <a:ext cx="1127199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7</a:t>
            </a:r>
            <a:r>
              <a:rPr lang="zh-CN" altLang="en-US" sz="2000" dirty="0">
                <a:solidFill>
                  <a:schemeClr val="tx1">
                    <a:lumMod val="50000"/>
                  </a:schemeClr>
                </a:solidFill>
                <a:latin typeface="宋体" panose="02010600030101010101" pitchFamily="2" charset="-122"/>
                <a:ea typeface="宋体" panose="02010600030101010101" pitchFamily="2" charset="-122"/>
              </a:rPr>
              <a:t>、生物标本采集（列出需要采集的生物标本及数量）</a:t>
            </a:r>
          </a:p>
        </p:txBody>
      </p:sp>
      <p:graphicFrame>
        <p:nvGraphicFramePr>
          <p:cNvPr id="2" name="表格 1">
            <a:extLst>
              <a:ext uri="{FF2B5EF4-FFF2-40B4-BE49-F238E27FC236}">
                <a16:creationId xmlns:a16="http://schemas.microsoft.com/office/drawing/2014/main" id="{4FED3898-7DC0-128B-8313-F0AACFBFBD66}"/>
              </a:ext>
            </a:extLst>
          </p:cNvPr>
          <p:cNvGraphicFramePr>
            <a:graphicFrameLocks noGrp="1"/>
          </p:cNvGraphicFramePr>
          <p:nvPr>
            <p:extLst>
              <p:ext uri="{D42A27DB-BD31-4B8C-83A1-F6EECF244321}">
                <p14:modId xmlns:p14="http://schemas.microsoft.com/office/powerpoint/2010/main" val="1103782362"/>
              </p:ext>
            </p:extLst>
          </p:nvPr>
        </p:nvGraphicFramePr>
        <p:xfrm>
          <a:off x="959796" y="2509555"/>
          <a:ext cx="10518841" cy="2377440"/>
        </p:xfrm>
        <a:graphic>
          <a:graphicData uri="http://schemas.openxmlformats.org/drawingml/2006/table">
            <a:tbl>
              <a:tblPr firstRow="1" bandRow="1">
                <a:tableStyleId>{5940675A-B579-460E-94D1-54222C63F5DA}</a:tableStyleId>
              </a:tblPr>
              <a:tblGrid>
                <a:gridCol w="1653994">
                  <a:extLst>
                    <a:ext uri="{9D8B030D-6E8A-4147-A177-3AD203B41FA5}">
                      <a16:colId xmlns:a16="http://schemas.microsoft.com/office/drawing/2014/main" val="2921517943"/>
                    </a:ext>
                  </a:extLst>
                </a:gridCol>
                <a:gridCol w="2308238">
                  <a:extLst>
                    <a:ext uri="{9D8B030D-6E8A-4147-A177-3AD203B41FA5}">
                      <a16:colId xmlns:a16="http://schemas.microsoft.com/office/drawing/2014/main" val="2523112853"/>
                    </a:ext>
                  </a:extLst>
                </a:gridCol>
                <a:gridCol w="2130525">
                  <a:extLst>
                    <a:ext uri="{9D8B030D-6E8A-4147-A177-3AD203B41FA5}">
                      <a16:colId xmlns:a16="http://schemas.microsoft.com/office/drawing/2014/main" val="3175448566"/>
                    </a:ext>
                  </a:extLst>
                </a:gridCol>
                <a:gridCol w="2042809">
                  <a:extLst>
                    <a:ext uri="{9D8B030D-6E8A-4147-A177-3AD203B41FA5}">
                      <a16:colId xmlns:a16="http://schemas.microsoft.com/office/drawing/2014/main" val="298045401"/>
                    </a:ext>
                  </a:extLst>
                </a:gridCol>
                <a:gridCol w="2383275">
                  <a:extLst>
                    <a:ext uri="{9D8B030D-6E8A-4147-A177-3AD203B41FA5}">
                      <a16:colId xmlns:a16="http://schemas.microsoft.com/office/drawing/2014/main" val="1442079849"/>
                    </a:ext>
                  </a:extLst>
                </a:gridCol>
              </a:tblGrid>
              <a:tr h="370840">
                <a:tc>
                  <a:txBody>
                    <a:bodyPr/>
                    <a:lstStyle/>
                    <a:p>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标本种类</a:t>
                      </a:r>
                    </a:p>
                  </a:txBody>
                  <a:tcPr/>
                </a:tc>
                <a:tc>
                  <a:txBody>
                    <a:bodyPr/>
                    <a:lstStyle/>
                    <a:p>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检查项目</a:t>
                      </a:r>
                    </a:p>
                  </a:txBody>
                  <a:tcPr/>
                </a:tc>
                <a:tc>
                  <a:txBody>
                    <a:bodyPr/>
                    <a:lstStyle/>
                    <a:p>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采样量（单位）</a:t>
                      </a:r>
                    </a:p>
                  </a:txBody>
                  <a:tcPr/>
                </a:tc>
                <a:tc>
                  <a:txBody>
                    <a:bodyPr/>
                    <a:lstStyle/>
                    <a:p>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采集次数</a:t>
                      </a:r>
                    </a:p>
                  </a:txBody>
                  <a:tcPr/>
                </a:tc>
                <a:tc>
                  <a:txBody>
                    <a:bodyPr/>
                    <a:lstStyle/>
                    <a:p>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是否涉及人遗申报</a:t>
                      </a:r>
                    </a:p>
                  </a:txBody>
                  <a:tcPr/>
                </a:tc>
                <a:extLst>
                  <a:ext uri="{0D108BD9-81ED-4DB2-BD59-A6C34878D82A}">
                    <a16:rowId xmlns:a16="http://schemas.microsoft.com/office/drawing/2014/main" val="2652203725"/>
                  </a:ext>
                </a:extLst>
              </a:tr>
              <a:tr h="370840">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extLst>
                  <a:ext uri="{0D108BD9-81ED-4DB2-BD59-A6C34878D82A}">
                    <a16:rowId xmlns:a16="http://schemas.microsoft.com/office/drawing/2014/main" val="4179891528"/>
                  </a:ext>
                </a:extLst>
              </a:tr>
              <a:tr h="370840">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extLst>
                  <a:ext uri="{0D108BD9-81ED-4DB2-BD59-A6C34878D82A}">
                    <a16:rowId xmlns:a16="http://schemas.microsoft.com/office/drawing/2014/main" val="3855931306"/>
                  </a:ext>
                </a:extLst>
              </a:tr>
              <a:tr h="370840">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extLst>
                  <a:ext uri="{0D108BD9-81ED-4DB2-BD59-A6C34878D82A}">
                    <a16:rowId xmlns:a16="http://schemas.microsoft.com/office/drawing/2014/main" val="843977551"/>
                  </a:ext>
                </a:extLst>
              </a:tr>
              <a:tr h="370840">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extLst>
                  <a:ext uri="{0D108BD9-81ED-4DB2-BD59-A6C34878D82A}">
                    <a16:rowId xmlns:a16="http://schemas.microsoft.com/office/drawing/2014/main" val="689476033"/>
                  </a:ext>
                </a:extLst>
              </a:tr>
              <a:tr h="370840">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tc>
                  <a:txBody>
                    <a:bodyPr/>
                    <a:lstStyle/>
                    <a:p>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a:tc>
                <a:extLst>
                  <a:ext uri="{0D108BD9-81ED-4DB2-BD59-A6C34878D82A}">
                    <a16:rowId xmlns:a16="http://schemas.microsoft.com/office/drawing/2014/main" val="1483798657"/>
                  </a:ext>
                </a:extLst>
              </a:tr>
            </a:tbl>
          </a:graphicData>
        </a:graphic>
      </p:graphicFrame>
    </p:spTree>
    <p:extLst>
      <p:ext uri="{BB962C8B-B14F-4D97-AF65-F5344CB8AC3E}">
        <p14:creationId xmlns:p14="http://schemas.microsoft.com/office/powerpoint/2010/main" val="125391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6FA37-A4FD-A0FB-3BCB-C9DB00999EF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668A382-2C8E-674C-F15D-0C292A8584F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0DBAC6F0-4451-A36F-3E9D-4D543837F9C0}"/>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EE24760D-B5C0-CABE-8635-D3142C9323CD}"/>
              </a:ext>
            </a:extLst>
          </p:cNvPr>
          <p:cNvSpPr txBox="1"/>
          <p:nvPr/>
        </p:nvSpPr>
        <p:spPr>
          <a:xfrm>
            <a:off x="426945" y="1683772"/>
            <a:ext cx="1127199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7</a:t>
            </a:r>
            <a:r>
              <a:rPr lang="zh-CN" altLang="en-US" sz="2000" dirty="0">
                <a:solidFill>
                  <a:schemeClr val="tx1">
                    <a:lumMod val="50000"/>
                  </a:schemeClr>
                </a:solidFill>
                <a:latin typeface="宋体" panose="02010600030101010101" pitchFamily="2" charset="-122"/>
                <a:ea typeface="宋体" panose="02010600030101010101" pitchFamily="2" charset="-122"/>
              </a:rPr>
              <a:t>、生物标本分析、保藏、销毁等信息</a:t>
            </a:r>
          </a:p>
        </p:txBody>
      </p:sp>
      <p:sp>
        <p:nvSpPr>
          <p:cNvPr id="3" name="文本框 2">
            <a:extLst>
              <a:ext uri="{FF2B5EF4-FFF2-40B4-BE49-F238E27FC236}">
                <a16:creationId xmlns:a16="http://schemas.microsoft.com/office/drawing/2014/main" id="{F106D01E-4572-4E17-F8CE-1BCBE7C76278}"/>
              </a:ext>
            </a:extLst>
          </p:cNvPr>
          <p:cNvSpPr txBox="1"/>
          <p:nvPr/>
        </p:nvSpPr>
        <p:spPr>
          <a:xfrm>
            <a:off x="426945" y="2217863"/>
            <a:ext cx="11067644" cy="3251852"/>
          </a:xfrm>
          <a:prstGeom prst="rect">
            <a:avLst/>
          </a:prstGeom>
          <a:noFill/>
        </p:spPr>
        <p:txBody>
          <a:bodyPr wrap="square">
            <a:spAutoFit/>
          </a:bodyPr>
          <a:lstStyle/>
          <a:p>
            <a:pPr>
              <a:lnSpc>
                <a:spcPct val="150000"/>
              </a:lnSpc>
            </a:pP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以下内容供参考：</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1</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、您提供的任何生物样本（包括血液、活检样本/存档组织样本）将被送至第三方/本研究中心实验室，仅用于本研究所规定的检测。</a:t>
            </a: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2</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、血液学、血生化、凝血功能、尿液分析、妊娠试验、血清学（传染病）等生物标本在本研究中心完成检测，检测的剩余样本将按照研究中心的流程立即销毁。</a:t>
            </a:r>
          </a:p>
          <a:p>
            <a:pPr>
              <a:lnSpc>
                <a:spcPct val="150000"/>
              </a:lnSpc>
            </a:pPr>
            <a:r>
              <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3</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、（需要送往第三方实验室的标本，请列出来明细）将被送往（样本检测的地方）检测，剩余样本将在（样本保存的地方）保存（保存时间），之后转移至（样本销毁的地方）进行销毁。</a:t>
            </a:r>
          </a:p>
        </p:txBody>
      </p:sp>
    </p:spTree>
    <p:extLst>
      <p:ext uri="{BB962C8B-B14F-4D97-AF65-F5344CB8AC3E}">
        <p14:creationId xmlns:p14="http://schemas.microsoft.com/office/powerpoint/2010/main" val="3775113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C940E-60D1-0558-5CEE-EDB4EC91D98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930A266-2802-A8DC-4028-F1F405996D8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C01DF7-48F3-8D5E-F778-AA37EDD0E5CE}"/>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F2C5627-BF70-2E71-4CD9-FDC37B9441C1}"/>
              </a:ext>
            </a:extLst>
          </p:cNvPr>
          <p:cNvSpPr txBox="1"/>
          <p:nvPr/>
        </p:nvSpPr>
        <p:spPr>
          <a:xfrm>
            <a:off x="426944" y="1683772"/>
            <a:ext cx="1127543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风险、获益（受试者补助及免费检查不是受试者获益）、替代治疗及受试者退出临床研究</a:t>
            </a:r>
          </a:p>
        </p:txBody>
      </p:sp>
    </p:spTree>
    <p:extLst>
      <p:ext uri="{BB962C8B-B14F-4D97-AF65-F5344CB8AC3E}">
        <p14:creationId xmlns:p14="http://schemas.microsoft.com/office/powerpoint/2010/main" val="137601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343C8-3AA1-EEDF-A8D8-9C3D386FEA4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9978FCE-6A5D-8E57-4D05-20E444A16EAA}"/>
              </a:ext>
            </a:extLst>
          </p:cNvPr>
          <p:cNvPicPr>
            <a:picLocks noChangeAspect="1"/>
          </p:cNvPicPr>
          <p:nvPr/>
        </p:nvPicPr>
        <p:blipFill>
          <a:blip r:embed="rId3"/>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D041C15-A304-CAA0-31B8-1F902B718CF0}"/>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8707969-888B-9958-0163-DC8EC2436C16}"/>
              </a:ext>
            </a:extLst>
          </p:cNvPr>
          <p:cNvSpPr txBox="1"/>
          <p:nvPr/>
        </p:nvSpPr>
        <p:spPr>
          <a:xfrm>
            <a:off x="426944" y="1683772"/>
            <a:ext cx="7345455"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每位受试者补偿（补助请根据实际情况按照补助项目填写）</a:t>
            </a:r>
          </a:p>
        </p:txBody>
      </p:sp>
      <p:graphicFrame>
        <p:nvGraphicFramePr>
          <p:cNvPr id="2" name="表格 1">
            <a:extLst>
              <a:ext uri="{FF2B5EF4-FFF2-40B4-BE49-F238E27FC236}">
                <a16:creationId xmlns:a16="http://schemas.microsoft.com/office/drawing/2014/main" id="{125E2DEA-376A-3144-59FA-ED3961B03849}"/>
              </a:ext>
            </a:extLst>
          </p:cNvPr>
          <p:cNvGraphicFramePr/>
          <p:nvPr>
            <p:custDataLst>
              <p:tags r:id="rId1"/>
            </p:custDataLst>
            <p:extLst>
              <p:ext uri="{D42A27DB-BD31-4B8C-83A1-F6EECF244321}">
                <p14:modId xmlns:p14="http://schemas.microsoft.com/office/powerpoint/2010/main" val="2935567476"/>
              </p:ext>
            </p:extLst>
          </p:nvPr>
        </p:nvGraphicFramePr>
        <p:xfrm>
          <a:off x="1420237" y="2438180"/>
          <a:ext cx="9075908" cy="3469731"/>
        </p:xfrm>
        <a:graphic>
          <a:graphicData uri="http://schemas.openxmlformats.org/drawingml/2006/table">
            <a:tbl>
              <a:tblPr/>
              <a:tblGrid>
                <a:gridCol w="1603414">
                  <a:extLst>
                    <a:ext uri="{9D8B030D-6E8A-4147-A177-3AD203B41FA5}">
                      <a16:colId xmlns:a16="http://schemas.microsoft.com/office/drawing/2014/main" val="20000"/>
                    </a:ext>
                  </a:extLst>
                </a:gridCol>
                <a:gridCol w="1618246">
                  <a:extLst>
                    <a:ext uri="{9D8B030D-6E8A-4147-A177-3AD203B41FA5}">
                      <a16:colId xmlns:a16="http://schemas.microsoft.com/office/drawing/2014/main" val="20001"/>
                    </a:ext>
                  </a:extLst>
                </a:gridCol>
                <a:gridCol w="2017116">
                  <a:extLst>
                    <a:ext uri="{9D8B030D-6E8A-4147-A177-3AD203B41FA5}">
                      <a16:colId xmlns:a16="http://schemas.microsoft.com/office/drawing/2014/main" val="20002"/>
                    </a:ext>
                  </a:extLst>
                </a:gridCol>
                <a:gridCol w="1756441">
                  <a:extLst>
                    <a:ext uri="{9D8B030D-6E8A-4147-A177-3AD203B41FA5}">
                      <a16:colId xmlns:a16="http://schemas.microsoft.com/office/drawing/2014/main" val="20003"/>
                    </a:ext>
                  </a:extLst>
                </a:gridCol>
                <a:gridCol w="2080691">
                  <a:extLst>
                    <a:ext uri="{9D8B030D-6E8A-4147-A177-3AD203B41FA5}">
                      <a16:colId xmlns:a16="http://schemas.microsoft.com/office/drawing/2014/main" val="20004"/>
                    </a:ext>
                  </a:extLst>
                </a:gridCol>
              </a:tblGrid>
              <a:tr h="641453">
                <a:tc>
                  <a:txBody>
                    <a:bodyPr/>
                    <a:lstStyle/>
                    <a:p>
                      <a:pPr marL="63500" indent="0" algn="ctr">
                        <a:spcBef>
                          <a:spcPct val="0"/>
                        </a:spcBef>
                        <a:spcAft>
                          <a:spcPct val="0"/>
                        </a:spcAft>
                      </a:pPr>
                      <a:endParaRPr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补助一</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补助二</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补助三</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补助四</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extLst>
                  <a:ext uri="{0D108BD9-81ED-4DB2-BD59-A6C34878D82A}">
                    <a16:rowId xmlns:a16="http://schemas.microsoft.com/office/drawing/2014/main" val="10000"/>
                  </a:ext>
                </a:extLst>
              </a:tr>
              <a:tr h="643905">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元</a:t>
                      </a: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a:t>
                      </a: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522484">
                <a:tc>
                  <a:txBody>
                    <a:bodyPr/>
                    <a:lstStyle/>
                    <a:p>
                      <a:pPr marL="63500" indent="0" algn="ctr" fontAlgn="ctr">
                        <a:spcBef>
                          <a:spcPct val="0"/>
                        </a:spcBef>
                        <a:spcAft>
                          <a:spcPct val="0"/>
                        </a:spcAft>
                      </a:pPr>
                      <a:r>
                        <a:rPr lang="zh-CN" altLang="en-US" sz="2000" kern="1200">
                          <a:solidFill>
                            <a:schemeClr val="tx1">
                              <a:lumMod val="50000"/>
                            </a:schemeClr>
                          </a:solidFill>
                          <a:latin typeface="宋体" panose="02010600030101010101" pitchFamily="2" charset="-122"/>
                          <a:ea typeface="宋体" panose="02010600030101010101" pitchFamily="2" charset="-122"/>
                          <a:cs typeface="+mn-cs"/>
                        </a:rPr>
                        <a:t>次数</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r h="510218">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合计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3"/>
                  </a:ext>
                </a:extLst>
              </a:tr>
              <a:tr h="510218">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共计</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gridSpan="4">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tc hMerge="1">
                  <a:txBody>
                    <a:bodyPr/>
                    <a:lstStyle/>
                    <a:p>
                      <a:pPr marL="63500" indent="0" algn="ctr" fontAlgn="ctr">
                        <a:spcBef>
                          <a:spcPct val="0"/>
                        </a:spcBef>
                        <a:spcAft>
                          <a:spcPct val="0"/>
                        </a:spcAft>
                      </a:pPr>
                      <a:endParaRPr lang="en-US" altLang="zh-CN"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3527857437"/>
                  </a:ext>
                </a:extLst>
              </a:tr>
              <a:tr h="641453">
                <a:tc gridSpan="5">
                  <a:txBody>
                    <a:bodyPr/>
                    <a:lstStyle/>
                    <a:p>
                      <a:pPr marL="63500" indent="0" algn="l"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备注：以上为每位受试者完成全部临床研究流程所获得的补偿</a:t>
                      </a: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9047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6F2A5-4A0C-5150-1AB3-7ACAB2B8C9C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EB7571B-A17C-F24A-87A7-D2832CB4A8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A788148-E661-FD84-CDFE-71D6B1A4DB21}"/>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9F0628C-CC8C-F97E-97C1-DFF21466AD62}"/>
              </a:ext>
            </a:extLst>
          </p:cNvPr>
          <p:cNvSpPr txBox="1"/>
          <p:nvPr/>
        </p:nvSpPr>
        <p:spPr>
          <a:xfrm>
            <a:off x="875488" y="1571532"/>
            <a:ext cx="11079803" cy="6006452"/>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研究相关费用、保险与赔偿（</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以下文字仅供参考，具体内容请参考知情同意书中关于赔偿部分的描述</a:t>
            </a:r>
            <a:r>
              <a:rPr lang="zh-CN" altLang="en-US" sz="2000" dirty="0">
                <a:solidFill>
                  <a:schemeClr val="tx1">
                    <a:lumMod val="50000"/>
                  </a:schemeClr>
                </a:solidFill>
                <a:latin typeface="宋体" panose="02010600030101010101" pitchFamily="2" charset="-122"/>
                <a:ea typeface="宋体" panose="02010600030101010101" pitchFamily="2" charset="-122"/>
              </a:rPr>
              <a:t>）</a:t>
            </a: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r>
              <a:rPr lang="zh-CN"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rPr>
              <a:t>您将不会因为参与本研究而得到报酬。临床研究期间，您接受的试验药物治疗和与研究相关的各项相关检查均为免费</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spcBef>
                <a:spcPts val="1200"/>
              </a:spcBef>
            </a:pP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申办方已为本项研究购买相关保险。若您因参加本临床试验而受到与试验药物或试验程序相关损害甚至发生死亡时，申办方或保险公司将承担您治疗该伤害所需的全部医疗费用，并依法支付中国法律法规要求的经济补偿。提供上述补偿的前提条件是：这种伤害不是由于研究医生或其团队的错误或重大过失所致。如果研究者及其团队执行的操作未列入研究方案，则申办方不为此操作造成的伤害负责</a:t>
            </a:r>
            <a:endParaRPr lang="en-US" altLang="zh-CN" sz="2000" dirty="0">
              <a:solidFill>
                <a:schemeClr val="tx1">
                  <a:lumMod val="50000"/>
                </a:schemeClr>
              </a:solidFill>
              <a:highlight>
                <a:srgbClr val="FFFF00"/>
              </a:highlight>
              <a:latin typeface="宋体" panose="02010600030101010101" pitchFamily="2" charset="-122"/>
              <a:ea typeface="宋体" panose="02010600030101010101" pitchFamily="2" charset="-122"/>
            </a:endParaRPr>
          </a:p>
          <a:p>
            <a:pPr>
              <a:lnSpc>
                <a:spcPct val="150000"/>
              </a:lnSpc>
              <a:spcBef>
                <a:spcPts val="1200"/>
              </a:spcBef>
            </a:pPr>
            <a:endParaRPr lang="zh-CN" altLang="en-US"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30000"/>
              </a:lnSpc>
            </a:pPr>
            <a:endParaRPr lang="zh-CN" altLang="en-US" sz="20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02834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B2133-C3D3-EC42-4EDD-EB28CD6940D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2D19E1D-482B-7070-F2B4-6FD56265D7E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F149A08-53BD-A347-7A1C-6DDED559A503}"/>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四、本中心主要研究者资质</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3344171E-70CD-A450-74E4-2327E3CE260F}"/>
              </a:ext>
            </a:extLst>
          </p:cNvPr>
          <p:cNvSpPr txBox="1"/>
          <p:nvPr/>
        </p:nvSpPr>
        <p:spPr>
          <a:xfrm>
            <a:off x="856035" y="1902272"/>
            <a:ext cx="10496144" cy="1405193"/>
          </a:xfrm>
          <a:prstGeom prst="rect">
            <a:avLst/>
          </a:prstGeom>
          <a:noFill/>
        </p:spPr>
        <p:txBody>
          <a:bodyPr wrap="square">
            <a:spAutoFit/>
          </a:bodyPr>
          <a:lstStyle/>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本中心主要研究者：</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GCP</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培训证书：</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近</a:t>
            </a: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3</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年承担临床试验如下：</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p:txBody>
      </p:sp>
    </p:spTree>
    <p:extLst>
      <p:ext uri="{BB962C8B-B14F-4D97-AF65-F5344CB8AC3E}">
        <p14:creationId xmlns:p14="http://schemas.microsoft.com/office/powerpoint/2010/main" val="4064834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CC4670C-0409-1F1F-116D-E310C85D1E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0A22F2DD-56EB-FC06-9C8F-3C2D9F251790}"/>
              </a:ext>
            </a:extLst>
          </p:cNvPr>
          <p:cNvSpPr txBox="1"/>
          <p:nvPr/>
        </p:nvSpPr>
        <p:spPr>
          <a:xfrm>
            <a:off x="3122578" y="1050588"/>
            <a:ext cx="5000018" cy="4515660"/>
          </a:xfrm>
          <a:prstGeom prst="rect">
            <a:avLst/>
          </a:prstGeom>
          <a:noFill/>
        </p:spPr>
        <p:txBody>
          <a:bodyPr wrap="square" rtlCol="0">
            <a:spAutoFit/>
          </a:bodyPr>
          <a:lstStyle/>
          <a:p>
            <a:pPr algn="ctr">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目录</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方案介绍</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受试者权益保护</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本中心主要研究者资质</a:t>
            </a:r>
            <a:endParaRPr lang="en-US" altLang="zh-CN" sz="2800" dirty="0">
              <a:solidFill>
                <a:schemeClr val="tx1">
                  <a:lumMod val="50000"/>
                </a:schemeClr>
              </a:solidFill>
              <a:latin typeface="宋体" panose="02010600030101010101" pitchFamily="2" charset="-122"/>
              <a:ea typeface="宋体" panose="02010600030101010101" pitchFamily="2" charset="-122"/>
              <a:sym typeface="+mn-ea"/>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五、</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其他</a:t>
            </a:r>
            <a:endParaRPr lang="zh-CN" altLang="en-US" sz="28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86544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B1A46-0CF2-C5A8-1DB5-6D4FAE27B57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B11F17-E7E2-88AE-A7CA-82EF274B6C78}"/>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DFB8DF6F-7399-18AC-9750-204B794B0027}"/>
              </a:ext>
            </a:extLst>
          </p:cNvPr>
          <p:cNvSpPr txBox="1"/>
          <p:nvPr/>
        </p:nvSpPr>
        <p:spPr>
          <a:xfrm>
            <a:off x="1750977" y="817124"/>
            <a:ext cx="8745168" cy="5792932"/>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spcBef>
                <a:spcPts val="600"/>
              </a:spcBef>
            </a:pPr>
            <a:r>
              <a:rPr lang="en-US" altLang="zh-CN" sz="2400" dirty="0">
                <a:solidFill>
                  <a:schemeClr val="tx1">
                    <a:lumMod val="50000"/>
                  </a:schemeClr>
                </a:solidFill>
                <a:latin typeface="宋体" panose="02010600030101010101" pitchFamily="2" charset="-122"/>
                <a:ea typeface="宋体" panose="02010600030101010101" pitchFamily="2" charset="-122"/>
              </a:rPr>
              <a:t>1</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2</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、全国计划入组开始时间：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3</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、全国计划入组结束时间：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4</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、全国计划启动时间：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5</a:t>
            </a:r>
            <a:r>
              <a:rPr lang="zh-CN" altLang="en-US" sz="2400" dirty="0">
                <a:solidFill>
                  <a:schemeClr val="tx1">
                    <a:lumMod val="50000"/>
                  </a:schemeClr>
                </a:solidFill>
                <a:latin typeface="宋体" panose="02010600030101010101" pitchFamily="2" charset="-122"/>
                <a:ea typeface="宋体" panose="02010600030101010101" pitchFamily="2" charset="-122"/>
              </a:rPr>
              <a:t>、本中心计划入组：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6</a:t>
            </a:r>
            <a:r>
              <a:rPr lang="zh-CN" altLang="en-US" sz="2400" dirty="0">
                <a:solidFill>
                  <a:schemeClr val="tx1">
                    <a:lumMod val="50000"/>
                  </a:schemeClr>
                </a:solidFill>
                <a:latin typeface="宋体" panose="02010600030101010101" pitchFamily="2" charset="-122"/>
                <a:ea typeface="宋体" panose="02010600030101010101" pitchFamily="2" charset="-122"/>
              </a:rPr>
              <a:t>、参加单位：共 </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 家</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7</a:t>
            </a:r>
            <a:r>
              <a:rPr lang="zh-CN" altLang="en-US" sz="2400" dirty="0">
                <a:solidFill>
                  <a:schemeClr val="tx1">
                    <a:lumMod val="50000"/>
                  </a:schemeClr>
                </a:solidFill>
                <a:latin typeface="宋体" panose="02010600030101010101" pitchFamily="2" charset="-122"/>
                <a:ea typeface="宋体" panose="02010600030101010101" pitchFamily="2" charset="-122"/>
              </a:rPr>
              <a:t>、牵头单位： </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8</a:t>
            </a:r>
            <a:r>
              <a:rPr lang="zh-CN" altLang="en-US" sz="2400" dirty="0">
                <a:solidFill>
                  <a:schemeClr val="tx1">
                    <a:lumMod val="50000"/>
                  </a:schemeClr>
                </a:solidFill>
                <a:latin typeface="宋体" panose="02010600030101010101" pitchFamily="2" charset="-122"/>
                <a:ea typeface="宋体" panose="02010600030101010101" pitchFamily="2" charset="-122"/>
              </a:rPr>
              <a:t>、参研单位名单见下页</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65006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42FA5-C332-5E0A-4DC6-D28A048C1C6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A9FAFBD-F3D0-7309-90E8-E68F87AA59F7}"/>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B096607B-0D96-D6F6-2AF6-A96A76994F39}"/>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中心名单</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graphicFrame>
        <p:nvGraphicFramePr>
          <p:cNvPr id="2" name="表格 1">
            <a:extLst>
              <a:ext uri="{FF2B5EF4-FFF2-40B4-BE49-F238E27FC236}">
                <a16:creationId xmlns:a16="http://schemas.microsoft.com/office/drawing/2014/main" id="{FDF20715-E761-F629-4447-E83605B48C9D}"/>
              </a:ext>
            </a:extLst>
          </p:cNvPr>
          <p:cNvGraphicFramePr>
            <a:graphicFrameLocks noGrp="1"/>
          </p:cNvGraphicFramePr>
          <p:nvPr>
            <p:extLst>
              <p:ext uri="{D42A27DB-BD31-4B8C-83A1-F6EECF244321}">
                <p14:modId xmlns:p14="http://schemas.microsoft.com/office/powerpoint/2010/main" val="1534802451"/>
              </p:ext>
            </p:extLst>
          </p:nvPr>
        </p:nvGraphicFramePr>
        <p:xfrm>
          <a:off x="1566154" y="1799436"/>
          <a:ext cx="9163455" cy="3962400"/>
        </p:xfrm>
        <a:graphic>
          <a:graphicData uri="http://schemas.openxmlformats.org/drawingml/2006/table">
            <a:tbl>
              <a:tblPr firstRow="1" bandRow="1">
                <a:tableStyleId>{5940675A-B579-460E-94D1-54222C63F5DA}</a:tableStyleId>
              </a:tblPr>
              <a:tblGrid>
                <a:gridCol w="3054485">
                  <a:extLst>
                    <a:ext uri="{9D8B030D-6E8A-4147-A177-3AD203B41FA5}">
                      <a16:colId xmlns:a16="http://schemas.microsoft.com/office/drawing/2014/main" val="36040512"/>
                    </a:ext>
                  </a:extLst>
                </a:gridCol>
                <a:gridCol w="3054485">
                  <a:extLst>
                    <a:ext uri="{9D8B030D-6E8A-4147-A177-3AD203B41FA5}">
                      <a16:colId xmlns:a16="http://schemas.microsoft.com/office/drawing/2014/main" val="2146665039"/>
                    </a:ext>
                  </a:extLst>
                </a:gridCol>
                <a:gridCol w="3054485">
                  <a:extLst>
                    <a:ext uri="{9D8B030D-6E8A-4147-A177-3AD203B41FA5}">
                      <a16:colId xmlns:a16="http://schemas.microsoft.com/office/drawing/2014/main" val="1992199385"/>
                    </a:ext>
                  </a:extLst>
                </a:gridCol>
              </a:tblGrid>
              <a:tr h="370840">
                <a:tc>
                  <a:txBody>
                    <a:bodyPr/>
                    <a:lstStyle/>
                    <a:p>
                      <a:r>
                        <a:rPr lang="zh-CN" altLang="en-US" sz="2000" dirty="0">
                          <a:latin typeface="宋体" panose="02010600030101010101" pitchFamily="2" charset="-122"/>
                          <a:ea typeface="宋体" panose="02010600030101010101" pitchFamily="2" charset="-122"/>
                        </a:rPr>
                        <a:t>编号</a:t>
                      </a:r>
                    </a:p>
                  </a:txBody>
                  <a:tcPr/>
                </a:tc>
                <a:tc>
                  <a:txBody>
                    <a:bodyPr/>
                    <a:lstStyle/>
                    <a:p>
                      <a:r>
                        <a:rPr lang="zh-CN" altLang="en-US" sz="2000" dirty="0">
                          <a:latin typeface="宋体" panose="02010600030101010101" pitchFamily="2" charset="-122"/>
                          <a:ea typeface="宋体" panose="02010600030101010101" pitchFamily="2" charset="-122"/>
                        </a:rPr>
                        <a:t>中心名称</a:t>
                      </a:r>
                    </a:p>
                  </a:txBody>
                  <a:tcPr/>
                </a:tc>
                <a:tc>
                  <a:txBody>
                    <a:bodyPr/>
                    <a:lstStyle/>
                    <a:p>
                      <a:r>
                        <a:rPr lang="zh-CN" altLang="en-US" sz="2000" dirty="0">
                          <a:latin typeface="宋体" panose="02010600030101010101" pitchFamily="2" charset="-122"/>
                          <a:ea typeface="宋体" panose="02010600030101010101" pitchFamily="2" charset="-122"/>
                        </a:rPr>
                        <a:t>负责人</a:t>
                      </a:r>
                    </a:p>
                  </a:txBody>
                  <a:tcPr/>
                </a:tc>
                <a:extLst>
                  <a:ext uri="{0D108BD9-81ED-4DB2-BD59-A6C34878D82A}">
                    <a16:rowId xmlns:a16="http://schemas.microsoft.com/office/drawing/2014/main" val="3242979000"/>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99679781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315034352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540808816"/>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8685069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18733984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07624297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164336030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434817982"/>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3104048"/>
                  </a:ext>
                </a:extLst>
              </a:tr>
            </a:tbl>
          </a:graphicData>
        </a:graphic>
      </p:graphicFrame>
    </p:spTree>
    <p:extLst>
      <p:ext uri="{BB962C8B-B14F-4D97-AF65-F5344CB8AC3E}">
        <p14:creationId xmlns:p14="http://schemas.microsoft.com/office/powerpoint/2010/main" val="3560992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18200-54C7-9FB3-E8F6-519F24431E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7F9A592-FBAA-BFE1-0817-1A9ADD412D7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46193B1-6E98-2586-6356-BFBA744B88E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F7BAE15-9E74-7543-D866-9A3CDE0BFA56}"/>
              </a:ext>
            </a:extLst>
          </p:cNvPr>
          <p:cNvSpPr txBox="1"/>
          <p:nvPr/>
        </p:nvSpPr>
        <p:spPr>
          <a:xfrm>
            <a:off x="426945" y="1683772"/>
            <a:ext cx="7267634"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研究背景</a:t>
            </a:r>
          </a:p>
        </p:txBody>
      </p:sp>
    </p:spTree>
    <p:extLst>
      <p:ext uri="{BB962C8B-B14F-4D97-AF65-F5344CB8AC3E}">
        <p14:creationId xmlns:p14="http://schemas.microsoft.com/office/powerpoint/2010/main" val="2265391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66A4C-2523-9DEC-9E59-E2A0E037732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839593-1848-856C-4C5D-82AE875EE703}"/>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D94502FA-07E2-EAF3-4BCD-C8E5175992A7}"/>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08ED9B8B-B618-9474-5F2F-E6974518AE8D}"/>
              </a:ext>
            </a:extLst>
          </p:cNvPr>
          <p:cNvSpPr txBox="1"/>
          <p:nvPr/>
        </p:nvSpPr>
        <p:spPr>
          <a:xfrm>
            <a:off x="426945" y="1683772"/>
            <a:ext cx="7267634"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招募人群、主要研究目的、主要研究终点</a:t>
            </a:r>
          </a:p>
        </p:txBody>
      </p:sp>
    </p:spTree>
    <p:extLst>
      <p:ext uri="{BB962C8B-B14F-4D97-AF65-F5344CB8AC3E}">
        <p14:creationId xmlns:p14="http://schemas.microsoft.com/office/powerpoint/2010/main" val="4068090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996CE-3B33-A78B-FBF1-318A1636B56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90E1E85-EFF8-30C8-C02C-683C02D3023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63678A6-CB21-7E17-67B0-5BFE448D3CCA}"/>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E3F6676A-1903-32C9-2118-2C222F12BC5B}"/>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流程图（辅助简要文字描述）</a:t>
            </a:r>
          </a:p>
        </p:txBody>
      </p:sp>
    </p:spTree>
    <p:extLst>
      <p:ext uri="{BB962C8B-B14F-4D97-AF65-F5344CB8AC3E}">
        <p14:creationId xmlns:p14="http://schemas.microsoft.com/office/powerpoint/2010/main" val="799913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44451-1643-6049-454C-CD21E287629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2D6A997-A78D-7661-7AB2-0DD9D9E41C96}"/>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2CBB15BB-DA0C-A084-6887-CEB62D72CEED}"/>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14DBE62-B8F9-E840-E602-4B602AEA5268}"/>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4</a:t>
            </a:r>
            <a:r>
              <a:rPr lang="zh-CN" altLang="en-US" sz="2000" dirty="0">
                <a:solidFill>
                  <a:schemeClr val="tx1">
                    <a:lumMod val="50000"/>
                  </a:schemeClr>
                </a:solidFill>
                <a:latin typeface="宋体" panose="02010600030101010101" pitchFamily="2" charset="-122"/>
                <a:ea typeface="宋体" panose="02010600030101010101" pitchFamily="2" charset="-122"/>
              </a:rPr>
              <a:t>、治疗方案：给药方案、给药注意事项</a:t>
            </a:r>
          </a:p>
        </p:txBody>
      </p:sp>
    </p:spTree>
    <p:extLst>
      <p:ext uri="{BB962C8B-B14F-4D97-AF65-F5344CB8AC3E}">
        <p14:creationId xmlns:p14="http://schemas.microsoft.com/office/powerpoint/2010/main" val="454144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721D1-4790-4569-6F5B-69A2938C16D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CCA301-C249-792B-892C-B7448EC88A94}"/>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E93298-E72F-7AE0-2511-D3E8044B1E7C}"/>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63FD985-1949-EB6F-1CD8-10B287BB7F27}"/>
              </a:ext>
            </a:extLst>
          </p:cNvPr>
          <p:cNvSpPr txBox="1"/>
          <p:nvPr/>
        </p:nvSpPr>
        <p:spPr>
          <a:xfrm>
            <a:off x="426945" y="1683772"/>
            <a:ext cx="741269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5</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入选</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排除标准</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（简要介绍即可，不要一条一条的念）</a:t>
            </a:r>
          </a:p>
        </p:txBody>
      </p:sp>
    </p:spTree>
    <p:extLst>
      <p:ext uri="{BB962C8B-B14F-4D97-AF65-F5344CB8AC3E}">
        <p14:creationId xmlns:p14="http://schemas.microsoft.com/office/powerpoint/2010/main" val="2508122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49*109"/>
  <p:tag name="TABLE_ENDDRAG_RECT" val="49*383*749*109"/>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TotalTime>
  <Words>681</Words>
  <Application>Microsoft Office PowerPoint</Application>
  <PresentationFormat>宽屏</PresentationFormat>
  <Paragraphs>83</Paragraphs>
  <Slides>16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宋体</vt:lpstr>
      <vt:lpstr>Arial</vt:lpstr>
      <vt:lpstr>Calibri</vt:lpstr>
      <vt:lpstr>Calibri Light</vt:lpstr>
      <vt:lpstr>Office Theme</vt:lpstr>
      <vt:lpstr>项目名称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PPT标题标题标题</dc:title>
  <dc:creator>YIFAN WU</dc:creator>
  <cp:lastModifiedBy>园 陈</cp:lastModifiedBy>
  <cp:revision>42</cp:revision>
  <dcterms:created xsi:type="dcterms:W3CDTF">2022-09-01T15:12:23Z</dcterms:created>
  <dcterms:modified xsi:type="dcterms:W3CDTF">2026-03-05T01:08:11Z</dcterms:modified>
</cp:coreProperties>
</file>